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5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t>10/21/2020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750590-9F9A-443B-9295-A3931D8194B1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5805F-452B-497C-9BD6-2CDB6902F369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D3F7C6B-C82D-4D42-9929-D6E7E11D9A64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CF4779-62E8-4B21-A5D7-0AFB9DBD4358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F9D3375-5CD0-4576-BF96-ADFF24726FF8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D1F8-971E-4F8C-8737-750C12E93E08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D1621-FA30-4D98-85E5-1409E6BEECDC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6F347-1B2F-4097-AEB5-4A26FB45D67A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CC1DEE0-34E5-4E0F-BEC1-4B8835F82CD1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5B4BE-627A-4EC1-99E1-6F1AA97AB802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BFACF8-E63D-4673-A128-83547867BB7A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D6AC-4FBA-40BD-BE75-20DB64DA4BAD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33C87-D201-458A-93C0-8EDD9AC92D93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E6829-5A25-485A-91B1-5D6D58BB9F23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F5CD-23D0-4DD1-85B1-71F1825FB3EC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5035-C284-496A-B076-BA73A8FA5D8B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EB420-1875-490A-8C4B-7AAB939FBE08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9126-4846-4E88-BDD9-5585CC877E47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E5CD8D-E704-46A1-BC3E-9A644A9FF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098705" cy="5222117"/>
          </a:xfrm>
        </p:spPr>
        <p:txBody>
          <a:bodyPr anchor="ctr">
            <a:normAutofit/>
          </a:bodyPr>
          <a:lstStyle/>
          <a:p>
            <a:pPr algn="r"/>
            <a:r>
              <a:rPr lang="fa-IR" sz="5400" dirty="0"/>
              <a:t>حل تمرین سری سوم</a:t>
            </a:r>
            <a:endParaRPr lang="en-US" sz="54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E309A740-48C5-4AE5-879B-F567D3D7A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3028" y="821265"/>
            <a:ext cx="3265713" cy="5222117"/>
          </a:xfrm>
        </p:spPr>
        <p:txBody>
          <a:bodyPr anchor="ctr">
            <a:normAutofit/>
          </a:bodyPr>
          <a:lstStyle/>
          <a:p>
            <a:r>
              <a:rPr lang="fa-IR" dirty="0"/>
              <a:t>حل تمرین درس مدارهای منطقی</a:t>
            </a:r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6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1336A18-900E-4A7C-8018-D8E44EFE86AC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 rtl="1"/>
                <a:r>
                  <a:rPr lang="fa-IR" sz="2400" dirty="0">
                    <a:solidFill>
                      <a:schemeClr val="bg1"/>
                    </a:solidFill>
                  </a:rPr>
                  <a:t>1</a:t>
                </a:r>
                <a:r>
                  <a:rPr lang="fa-IR" dirty="0">
                    <a:solidFill>
                      <a:schemeClr val="bg1"/>
                    </a:solidFill>
                  </a:rPr>
                  <a:t>. </a:t>
                </a: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تابع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B Nazanin" panose="00000400000000000000" pitchFamily="2" charset="-78"/>
                      </a:rPr>
                      <m:t>𝑓</m:t>
                    </m:r>
                    <m:d>
                      <m:dPr>
                        <m:ctrlP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B Nazanin" panose="00000400000000000000" pitchFamily="2" charset="-78"/>
                          </a:rPr>
                        </m:ctrlPr>
                      </m:dPr>
                      <m:e>
                        <m: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B Nazanin" panose="00000400000000000000" pitchFamily="2" charset="-78"/>
                          </a:rPr>
                          <m:t>𝑎</m:t>
                        </m:r>
                        <m: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B Nazanin" panose="00000400000000000000" pitchFamily="2" charset="-78"/>
                          </a:rPr>
                          <m:t>, </m:t>
                        </m:r>
                        <m: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B Nazanin" panose="00000400000000000000" pitchFamily="2" charset="-78"/>
                          </a:rPr>
                          <m:t>𝑏</m:t>
                        </m:r>
                        <m: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B Nazanin" panose="00000400000000000000" pitchFamily="2" charset="-78"/>
                          </a:rPr>
                          <m:t>, </m:t>
                        </m:r>
                        <m: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B Nazanin" panose="00000400000000000000" pitchFamily="2" charset="-78"/>
                          </a:rPr>
                          <m:t>𝑐</m:t>
                        </m:r>
                      </m:e>
                    </m:d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B Nazanin" panose="00000400000000000000" pitchFamily="2" charset="-78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B Nazanin" panose="00000400000000000000" pitchFamily="2" charset="-78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800" i="1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B Nazanin" panose="00000400000000000000" pitchFamily="2" charset="-78"/>
                          </a:rPr>
                          <m:t>𝑚</m:t>
                        </m:r>
                        <m:d>
                          <m:dPr>
                            <m:ctrlP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B Nazanin" panose="00000400000000000000" pitchFamily="2" charset="-78"/>
                              </a:rPr>
                            </m:ctrlPr>
                          </m:dPr>
                          <m:e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B Nazanin" panose="00000400000000000000" pitchFamily="2" charset="-78"/>
                              </a:rPr>
                              <m:t>0</m:t>
                            </m:r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B Nazanin" panose="00000400000000000000" pitchFamily="2" charset="-78"/>
                              </a:rPr>
                              <m:t>,</m:t>
                            </m:r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B Nazanin" panose="00000400000000000000" pitchFamily="2" charset="-78"/>
                              </a:rPr>
                              <m:t>1</m:t>
                            </m:r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B Nazanin" panose="00000400000000000000" pitchFamily="2" charset="-78"/>
                              </a:rPr>
                              <m:t>,</m:t>
                            </m:r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B Nazanin" panose="00000400000000000000" pitchFamily="2" charset="-78"/>
                              </a:rPr>
                              <m:t>5</m:t>
                            </m:r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B Nazanin" panose="00000400000000000000" pitchFamily="2" charset="-78"/>
                              </a:rPr>
                              <m:t>,</m:t>
                            </m:r>
                            <m:r>
                              <a:rPr lang="en-US" sz="1800" i="1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B Nazanin" panose="00000400000000000000" pitchFamily="2" charset="-78"/>
                              </a:rPr>
                              <m:t>7</m:t>
                            </m:r>
                          </m:e>
                        </m:d>
                      </m:e>
                    </m:nary>
                  </m:oMath>
                </a14:m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 را به فرم استاندارد حاصل­ضرب حاصل­جمع­ها (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POS</a:t>
                </a: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) و حاصل­جمع حاصل­ضرب­ها (</a:t>
                </a:r>
                <a:r>
                  <a:rPr lang="en-US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SOP</a:t>
                </a: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) ساده کنید.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1336A18-900E-4A7C-8018-D8E44EFE86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r="-10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375764CA-DC1A-4B88-913A-D1D333B27A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83" t="37286" r="20023" b="15280"/>
          <a:stretch/>
        </p:blipFill>
        <p:spPr>
          <a:xfrm>
            <a:off x="1100518" y="2038437"/>
            <a:ext cx="9671148" cy="421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671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1336A18-900E-4A7C-8018-D8E44EFE86AC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53749" y="764373"/>
                <a:ext cx="11352451" cy="1293028"/>
              </a:xfrm>
            </p:spPr>
            <p:txBody>
              <a:bodyPr>
                <a:normAutofit/>
              </a:bodyPr>
              <a:lstStyle/>
              <a:p>
                <a:pPr lvl="0" rtl="1"/>
                <a:r>
                  <a:rPr lang="fa-IR" sz="1800" dirty="0">
                    <a:solidFill>
                      <a:schemeClr val="bg1"/>
                    </a:solidFill>
                  </a:rPr>
                  <a:t>2. طبق قضیه­ی شانون، هر تابع دلخواه </a:t>
                </a:r>
                <a:r>
                  <a:rPr lang="en-US" sz="1800" dirty="0">
                    <a:solidFill>
                      <a:schemeClr val="bg1"/>
                    </a:solidFill>
                  </a:rPr>
                  <a:t>F</a:t>
                </a:r>
                <a:r>
                  <a:rPr lang="fa-IR" sz="1800" dirty="0">
                    <a:solidFill>
                      <a:schemeClr val="bg1"/>
                    </a:solidFill>
                  </a:rPr>
                  <a:t> را می­توان برحسب یک یا چند متغیر به فرم­های زیر بسط داد.</a:t>
                </a:r>
                <a:br>
                  <a:rPr lang="en-US" sz="1800" dirty="0">
                    <a:solidFill>
                      <a:schemeClr val="bg1"/>
                    </a:solidFill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bar>
                        <m:barPr>
                          <m:pos m:val="top"/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bar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bar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,…,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  <m:oMath xmlns:m="http://schemas.openxmlformats.org/officeDocument/2006/math"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  <m:d>
                            <m:d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.[</m:t>
                      </m:r>
                      <m:bar>
                        <m:barPr>
                          <m:pos m:val="top"/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bar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bar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sz="1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br>
                  <a:rPr lang="en-US" sz="1800" dirty="0">
                    <a:solidFill>
                      <a:schemeClr val="bg1"/>
                    </a:solidFill>
                  </a:rPr>
                </a:br>
                <a:r>
                  <a:rPr lang="fa-IR" sz="1800" dirty="0">
                    <a:solidFill>
                      <a:schemeClr val="bg1"/>
                    </a:solidFill>
                  </a:rPr>
                  <a:t>تابع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bar>
                      <m:barPr>
                        <m:pos m:val="top"/>
                        <m:ctrlP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bar>
                    <m:r>
                      <a:rPr lang="en-US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bar>
                    <m:r>
                      <a:rPr lang="en-US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bar>
                      <m:barPr>
                        <m:pos m:val="top"/>
                        <m:ctrlP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bar>
                  </m:oMath>
                </a14:m>
                <a:r>
                  <a:rPr lang="en-US" sz="1800" dirty="0">
                    <a:solidFill>
                      <a:schemeClr val="bg1"/>
                    </a:solidFill>
                  </a:rPr>
                  <a:t> </a:t>
                </a:r>
                <a:r>
                  <a:rPr lang="fa-IR" sz="1800" dirty="0">
                    <a:solidFill>
                      <a:schemeClr val="bg1"/>
                    </a:solidFill>
                  </a:rPr>
                  <a:t>را برحسب متغیر </a:t>
                </a:r>
                <a:r>
                  <a:rPr lang="en-US" sz="1800" dirty="0">
                    <a:solidFill>
                      <a:schemeClr val="bg1"/>
                    </a:solidFill>
                  </a:rPr>
                  <a:t>x</a:t>
                </a:r>
                <a:r>
                  <a:rPr lang="fa-IR" sz="1800" dirty="0">
                    <a:solidFill>
                      <a:schemeClr val="bg1"/>
                    </a:solidFill>
                  </a:rPr>
                  <a:t> به هر دو فرم شانون بسط دهید. 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1336A18-900E-4A7C-8018-D8E44EFE86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53749" y="764373"/>
                <a:ext cx="11352451" cy="1293028"/>
              </a:xfrm>
              <a:blipFill>
                <a:blip r:embed="rId2"/>
                <a:stretch>
                  <a:fillRect r="-4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C7481411-9DBD-4BDA-A45A-5BD611901B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845" t="26785" r="19757" b="22006"/>
          <a:stretch/>
        </p:blipFill>
        <p:spPr>
          <a:xfrm>
            <a:off x="1586039" y="2217218"/>
            <a:ext cx="8593742" cy="409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505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36A18-900E-4A7C-8018-D8E44EFE8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749" y="764373"/>
            <a:ext cx="11352451" cy="1293028"/>
          </a:xfrm>
        </p:spPr>
        <p:txBody>
          <a:bodyPr>
            <a:noAutofit/>
          </a:bodyPr>
          <a:lstStyle/>
          <a:p>
            <a:pPr lvl="0" rtl="1"/>
            <a:r>
              <a:rPr lang="fa-IR" sz="2000" dirty="0">
                <a:solidFill>
                  <a:schemeClr val="bg1"/>
                </a:solidFill>
              </a:rPr>
              <a:t>3. در یک راهرو چهار در وجود دارد و در هر کدام یک سوئیچ تعبیه شده است. مداری طراحی کنید که با باز شدن حداقل دو عدد از در­ها، یک لامپ درون راهرو را روشن کند.</a:t>
            </a:r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66DE4A-7E21-4E85-BBDE-8CC302BC3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35" t="12389" r="29646" b="17522"/>
          <a:stretch/>
        </p:blipFill>
        <p:spPr>
          <a:xfrm>
            <a:off x="1116701" y="1707419"/>
            <a:ext cx="5437848" cy="5057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259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36A18-900E-4A7C-8018-D8E44EFE8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749" y="764373"/>
            <a:ext cx="11352451" cy="1293028"/>
          </a:xfrm>
        </p:spPr>
        <p:txBody>
          <a:bodyPr>
            <a:noAutofit/>
          </a:bodyPr>
          <a:lstStyle/>
          <a:p>
            <a:pPr marR="0" lvl="0" algn="r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400"/>
            </a:pP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4. رفتار تابع 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f</a:t>
            </a: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با سه ورودی به صورت شکل موج زیر بوده است</a:t>
            </a:r>
            <a:b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</a:b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الف) ابتدا این تابع را بدون ساده­سازی با عبارت بولین توصیف نمایید.</a:t>
            </a:r>
            <a:b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3DDEA0-E064-4BB1-A566-A323DAA858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99" t="12388" r="29779" b="42184"/>
          <a:stretch/>
        </p:blipFill>
        <p:spPr>
          <a:xfrm>
            <a:off x="1666959" y="1861168"/>
            <a:ext cx="6360340" cy="406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000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36A18-900E-4A7C-8018-D8E44EFE8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749" y="764373"/>
            <a:ext cx="11352451" cy="1293028"/>
          </a:xfrm>
        </p:spPr>
        <p:txBody>
          <a:bodyPr>
            <a:noAutofit/>
          </a:bodyPr>
          <a:lstStyle/>
          <a:p>
            <a:pPr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400"/>
            </a:pP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4. رفتار تابع 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f</a:t>
            </a: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با سه ورودی به صورت شکل موج زیر بوده است</a:t>
            </a:r>
            <a:b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</a:b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ب)پس از ساده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­</a:t>
            </a: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سازی، تابع را به فرم حاصل­جمع حاصل­ضرب­ها (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SOP</a:t>
            </a: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) و حاصل­ضرب حاصل­جمع­ها (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POS</a:t>
            </a: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) با کمترین تعداد گیت بیان کنید.</a:t>
            </a:r>
            <a:b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2C1352-E610-4426-B345-2BCDDE7C48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45" t="41534" r="28253" b="29203"/>
          <a:stretch/>
        </p:blipFill>
        <p:spPr>
          <a:xfrm>
            <a:off x="1492785" y="2334050"/>
            <a:ext cx="8962125" cy="332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74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36A18-900E-4A7C-8018-D8E44EFE8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749" y="764373"/>
            <a:ext cx="11352451" cy="1293028"/>
          </a:xfrm>
        </p:spPr>
        <p:txBody>
          <a:bodyPr>
            <a:noAutofit/>
          </a:bodyPr>
          <a:lstStyle/>
          <a:p>
            <a:pPr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400"/>
            </a:pP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4. رفتار تابع 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f</a:t>
            </a: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با سه ورودی به صورت شکل موج زیر بوده است</a:t>
            </a:r>
            <a:b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</a:br>
            <a:r>
              <a:rPr lang="fa-I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پ) تابع را با کمترین تعداد گیت­های پایه پیاده­سازی کنید.</a:t>
            </a:r>
            <a:b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3A0F24-BE63-4400-B36E-38958988D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76" t="57463" r="28584" b="17168"/>
          <a:stretch/>
        </p:blipFill>
        <p:spPr>
          <a:xfrm>
            <a:off x="1874829" y="2209127"/>
            <a:ext cx="8493400" cy="278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247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1336A18-900E-4A7C-8018-D8E44EFE86AC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53749" y="764373"/>
                <a:ext cx="11352451" cy="1293028"/>
              </a:xfrm>
            </p:spPr>
            <p:txBody>
              <a:bodyPr>
                <a:noAutofit/>
              </a:bodyPr>
              <a:lstStyle/>
              <a:p>
                <a:pPr marR="0" lvl="0" algn="r" rtl="1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SzPts val="1400"/>
                </a:pP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B Nazanin" panose="00000400000000000000" pitchFamily="2" charset="-78"/>
                  </a:rPr>
                  <a:t>5. تابع زیر را در نظر بگیرید. </a:t>
                </a: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(</a:t>
                </a: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Persian Pager Number" panose="00000500000000000000" pitchFamily="2" charset="-78"/>
                  </a:rPr>
                  <a:t>20</a:t>
                </a: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 نمره)</a:t>
                </a:r>
                <a:br>
                  <a:rPr lang="en-US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𝑎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 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𝑏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 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𝑐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 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𝑑</m:t>
                          </m:r>
                        </m:e>
                      </m:d>
                      <m:r>
                        <a:rPr lang="en-US" sz="1800" i="1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n"/>
                          <m:supHide m:val="on"/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𝑚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(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0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2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5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7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8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10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13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15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br>
                  <a:rPr lang="en-US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</a:b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B Nazanin" panose="00000400000000000000" pitchFamily="2" charset="-78"/>
                  </a:rPr>
                  <a:t>           الف) عبارت بولین ساده شده این تابع را بدست آورید.</a:t>
                </a:r>
                <a:endParaRPr lang="en-US" sz="105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1336A18-900E-4A7C-8018-D8E44EFE86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53749" y="764373"/>
                <a:ext cx="11352451" cy="1293028"/>
              </a:xfrm>
              <a:blipFill>
                <a:blip r:embed="rId2"/>
                <a:stretch>
                  <a:fillRect t="-3756" r="-483" b="-126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795D8344-5BA2-4944-9D09-CD97470CAD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40" t="22183" r="19226" b="28142"/>
          <a:stretch/>
        </p:blipFill>
        <p:spPr>
          <a:xfrm>
            <a:off x="1505118" y="2435703"/>
            <a:ext cx="9799456" cy="368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622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1336A18-900E-4A7C-8018-D8E44EFE86AC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53749" y="764373"/>
                <a:ext cx="11352451" cy="1293028"/>
              </a:xfrm>
            </p:spPr>
            <p:txBody>
              <a:bodyPr>
                <a:noAutofit/>
              </a:bodyPr>
              <a:lstStyle/>
              <a:p>
                <a:pPr rtl="1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SzPts val="1400"/>
                </a:pP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B Nazanin" panose="00000400000000000000" pitchFamily="2" charset="-78"/>
                  </a:rPr>
                  <a:t>5. تابع زیر را در نظر بگیرید. </a:t>
                </a: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(</a:t>
                </a: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Persian Pager Number" panose="00000500000000000000" pitchFamily="2" charset="-78"/>
                  </a:rPr>
                  <a:t>20</a:t>
                </a: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 نمره)</a:t>
                </a:r>
                <a:br>
                  <a:rPr lang="en-US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𝑎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 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𝑏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 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𝑐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 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𝑑</m:t>
                          </m:r>
                        </m:e>
                      </m:d>
                      <m:r>
                        <a:rPr lang="en-US" sz="1800" i="1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n"/>
                          <m:supHide m:val="on"/>
                          <m:ctrlP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𝑚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(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0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2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5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7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8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10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13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15</m:t>
                          </m:r>
                          <m:r>
                            <a:rPr lang="en-US" sz="1800" i="1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B Nazanin" panose="00000400000000000000" pitchFamily="2" charset="-78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br>
                  <a:rPr lang="en-US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</a:br>
                <a:r>
                  <a:rPr lang="fa-IR" sz="1800" i="1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libri" panose="020F0502020204030204" pitchFamily="34" charset="0"/>
                    <a:cs typeface="B Nazanin" panose="00000400000000000000" pitchFamily="2" charset="-78"/>
                  </a:rPr>
                  <a:t>ب) آیا می­توان عبارت بدست آمده در بخش الف را به صورت تمام </a:t>
                </a:r>
                <a:r>
                  <a:rPr lang="en-US" sz="1800" i="1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libri" panose="020F0502020204030204" pitchFamily="34" charset="0"/>
                    <a:cs typeface="B Nazanin" panose="00000400000000000000" pitchFamily="2" charset="-78"/>
                  </a:rPr>
                  <a:t>NAND </a:t>
                </a:r>
                <a:r>
                  <a:rPr lang="fa-IR" sz="1800" i="1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libri" panose="020F0502020204030204" pitchFamily="34" charset="0"/>
                    <a:cs typeface="B Nazanin" panose="00000400000000000000" pitchFamily="2" charset="-78"/>
                  </a:rPr>
                  <a:t>رسم کرد؟ در صورت امکان آن را رسم کنید. </a:t>
                </a:r>
                <a:br>
                  <a:rPr lang="en-US" dirty="0">
                    <a:solidFill>
                      <a:schemeClr val="bg1"/>
                    </a:solidFill>
                  </a:rPr>
                </a:br>
                <a:r>
                  <a:rPr lang="fa-IR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B Nazanin" panose="00000400000000000000" pitchFamily="2" charset="-78"/>
                  </a:rPr>
                  <a:t>.</a:t>
                </a:r>
                <a:endParaRPr lang="en-US" sz="105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1336A18-900E-4A7C-8018-D8E44EFE86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53749" y="764373"/>
                <a:ext cx="11352451" cy="1293028"/>
              </a:xfrm>
              <a:blipFill>
                <a:blip r:embed="rId2"/>
                <a:stretch>
                  <a:fillRect t="-15023" r="-483" b="-234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63ADE0DC-EC00-45DF-B27B-2343120428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46" t="23472" r="19292" b="16224"/>
          <a:stretch/>
        </p:blipFill>
        <p:spPr>
          <a:xfrm>
            <a:off x="1691676" y="2443941"/>
            <a:ext cx="7145267" cy="417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29810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10EE66-8707-456F-8F2E-091D581CB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Vapor Trail design</Template>
  <TotalTime>152</TotalTime>
  <Words>376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 Math</vt:lpstr>
      <vt:lpstr>Century Gothic</vt:lpstr>
      <vt:lpstr>Vapor Trail</vt:lpstr>
      <vt:lpstr>حل تمرین سری سوم</vt:lpstr>
      <vt:lpstr>1. تابع f(a, b, c)=∑1▒m(0,1,5,7)  را به فرم استاندارد حاصل­ضرب حاصل­جمع­ها (POS) و حاصل­جمع حاصل­ضرب­ها (SOP) ساده کنید.</vt:lpstr>
      <vt:lpstr>2. طبق قضیه­ی شانون، هر تابع دلخواه F را می­توان برحسب یک یا چند متغیر به فرم­های زیر بسط داد. F(x_1,x_2,…,x_n )=x_1.F(1,x_2,…,x_n )+¯(x_1 ).F(0,x_2,…,x_n) F(x_1,x_2,…,x_n )=[x_1+F(0,x_2,…,x_n )].[¯(x_1 )+F(1,x_2,…,x_n )] تابع f(x, y, z)=x¯y+¯x z+y¯z را برحسب متغیر x به هر دو فرم شانون بسط دهید. </vt:lpstr>
      <vt:lpstr>3. در یک راهرو چهار در وجود دارد و در هر کدام یک سوئیچ تعبیه شده است. مداری طراحی کنید که با باز شدن حداقل دو عدد از در­ها، یک لامپ درون راهرو را روشن کند.</vt:lpstr>
      <vt:lpstr>4. رفتار تابع f با سه ورودی به صورت شکل موج زیر بوده است الف) ابتدا این تابع را بدون ساده­سازی با عبارت بولین توصیف نمایید. </vt:lpstr>
      <vt:lpstr>4. رفتار تابع f با سه ورودی به صورت شکل موج زیر بوده است ب)پس از ساده­سازی، تابع را به فرم حاصل­جمع حاصل­ضرب­ها (SOP) و حاصل­ضرب حاصل­جمع­ها (POS) با کمترین تعداد گیت بیان کنید. </vt:lpstr>
      <vt:lpstr>4. رفتار تابع f با سه ورودی به صورت شکل موج زیر بوده است پ) تابع را با کمترین تعداد گیت­های پایه پیاده­سازی کنید. </vt:lpstr>
      <vt:lpstr>5. تابع زیر را در نظر بگیرید. (20 نمره) (a, b, c, d)=∑1▒〖m(0,2,5,7,8,10,13,15)〗            الف) عبارت بولین ساده شده این تابع را بدست آورید.</vt:lpstr>
      <vt:lpstr>5. تابع زیر را در نظر بگیرید. (20 نمره) (a, b, c, d)=∑1▒〖m(0,2,5,7,8,10,13,15)〗 ب) آیا می­توان عبارت بدست آمده در بخش الف را به صورت تمام NAND رسم کرد؟ در صورت امکان آن را رسم کنید.  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حل تمرین سری سوم</dc:title>
  <dc:creator>Asus</dc:creator>
  <cp:lastModifiedBy>Asus</cp:lastModifiedBy>
  <cp:revision>4</cp:revision>
  <dcterms:created xsi:type="dcterms:W3CDTF">2020-10-18T17:23:05Z</dcterms:created>
  <dcterms:modified xsi:type="dcterms:W3CDTF">2020-10-21T07:08:57Z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